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13" r:id="rId28"/>
    <p:sldId id="306" r:id="rId29"/>
    <p:sldId id="299" r:id="rId30"/>
    <p:sldId id="287" r:id="rId31"/>
    <p:sldId id="296" r:id="rId32"/>
    <p:sldId id="295" r:id="rId33"/>
    <p:sldId id="291" r:id="rId34"/>
    <p:sldId id="292" r:id="rId35"/>
    <p:sldId id="300" r:id="rId36"/>
    <p:sldId id="303" r:id="rId37"/>
    <p:sldId id="293" r:id="rId38"/>
    <p:sldId id="274" r:id="rId39"/>
    <p:sldId id="308" r:id="rId40"/>
    <p:sldId id="268" r:id="rId41"/>
    <p:sldId id="282" r:id="rId42"/>
    <p:sldId id="311" r:id="rId43"/>
    <p:sldId id="309" r:id="rId44"/>
    <p:sldId id="288" r:id="rId45"/>
    <p:sldId id="289" r:id="rId46"/>
    <p:sldId id="310" r:id="rId47"/>
    <p:sldId id="31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471" autoAdjust="0"/>
  </p:normalViewPr>
  <p:slideViewPr>
    <p:cSldViewPr snapToGrid="0">
      <p:cViewPr>
        <p:scale>
          <a:sx n="100" d="100"/>
          <a:sy n="100" d="100"/>
        </p:scale>
        <p:origin x="936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01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100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11" Type="http://schemas.openxmlformats.org/officeDocument/2006/relationships/image" Target="../media/image105.png"/><Relationship Id="rId5" Type="http://schemas.openxmlformats.org/officeDocument/2006/relationships/image" Target="../media/image103.png"/><Relationship Id="rId15" Type="http://schemas.openxmlformats.org/officeDocument/2006/relationships/image" Target="../media/image109.png"/><Relationship Id="rId10" Type="http://schemas.openxmlformats.org/officeDocument/2006/relationships/image" Target="../media/image33.png"/><Relationship Id="rId19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98.pn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5.gif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7.png"/><Relationship Id="rId5" Type="http://schemas.openxmlformats.org/officeDocument/2006/relationships/image" Target="../media/image30.png"/><Relationship Id="rId10" Type="http://schemas.openxmlformats.org/officeDocument/2006/relationships/image" Target="../media/image106.png"/><Relationship Id="rId4" Type="http://schemas.openxmlformats.org/officeDocument/2006/relationships/image" Target="../media/image116.png"/><Relationship Id="rId9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8.xml"/><Relationship Id="rId18" Type="http://schemas.openxmlformats.org/officeDocument/2006/relationships/slide" Target="slide14.xml"/><Relationship Id="rId26" Type="http://schemas.openxmlformats.org/officeDocument/2006/relationships/slide" Target="slide43.xml"/><Relationship Id="rId3" Type="http://schemas.openxmlformats.org/officeDocument/2006/relationships/slide" Target="slide26.xml"/><Relationship Id="rId21" Type="http://schemas.openxmlformats.org/officeDocument/2006/relationships/slide" Target="slide20.xml"/><Relationship Id="rId7" Type="http://schemas.openxmlformats.org/officeDocument/2006/relationships/slide" Target="slide30.xml"/><Relationship Id="rId12" Type="http://schemas.openxmlformats.org/officeDocument/2006/relationships/slide" Target="slide37.xml"/><Relationship Id="rId17" Type="http://schemas.openxmlformats.org/officeDocument/2006/relationships/slide" Target="slide10.xml"/><Relationship Id="rId25" Type="http://schemas.openxmlformats.org/officeDocument/2006/relationships/slide" Target="slide42.xml"/><Relationship Id="rId2" Type="http://schemas.openxmlformats.org/officeDocument/2006/relationships/slide" Target="slide25.xml"/><Relationship Id="rId16" Type="http://schemas.openxmlformats.org/officeDocument/2006/relationships/slide" Target="slide5.xml"/><Relationship Id="rId20" Type="http://schemas.openxmlformats.org/officeDocument/2006/relationships/slide" Target="slide19.xml"/><Relationship Id="rId29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24" Type="http://schemas.openxmlformats.org/officeDocument/2006/relationships/slide" Target="slide41.xml"/><Relationship Id="rId5" Type="http://schemas.openxmlformats.org/officeDocument/2006/relationships/slide" Target="slide28.xml"/><Relationship Id="rId15" Type="http://schemas.openxmlformats.org/officeDocument/2006/relationships/slide" Target="slide1.xml"/><Relationship Id="rId23" Type="http://schemas.openxmlformats.org/officeDocument/2006/relationships/slide" Target="slide40.xml"/><Relationship Id="rId28" Type="http://schemas.openxmlformats.org/officeDocument/2006/relationships/slide" Target="slide45.xml"/><Relationship Id="rId10" Type="http://schemas.openxmlformats.org/officeDocument/2006/relationships/slide" Target="slide35.xml"/><Relationship Id="rId19" Type="http://schemas.openxmlformats.org/officeDocument/2006/relationships/slide" Target="slide16.xml"/><Relationship Id="rId31" Type="http://schemas.openxmlformats.org/officeDocument/2006/relationships/image" Target="../media/image163.png"/><Relationship Id="rId4" Type="http://schemas.openxmlformats.org/officeDocument/2006/relationships/slide" Target="slide27.xml"/><Relationship Id="rId9" Type="http://schemas.openxmlformats.org/officeDocument/2006/relationships/slide" Target="slide33.xml"/><Relationship Id="rId14" Type="http://schemas.openxmlformats.org/officeDocument/2006/relationships/image" Target="../media/image162.png"/><Relationship Id="rId22" Type="http://schemas.openxmlformats.org/officeDocument/2006/relationships/slide" Target="slide39.xml"/><Relationship Id="rId27" Type="http://schemas.openxmlformats.org/officeDocument/2006/relationships/slide" Target="slide44.xml"/><Relationship Id="rId30" Type="http://schemas.openxmlformats.org/officeDocument/2006/relationships/slide" Target="slide4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7.png"/><Relationship Id="rId7" Type="http://schemas.openxmlformats.org/officeDocument/2006/relationships/image" Target="../media/image1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85.png"/><Relationship Id="rId7" Type="http://schemas.openxmlformats.org/officeDocument/2006/relationships/image" Target="../media/image7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7" Type="http://schemas.openxmlformats.org/officeDocument/2006/relationships/image" Target="../media/image1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88.png"/><Relationship Id="rId10" Type="http://schemas.openxmlformats.org/officeDocument/2006/relationships/image" Target="../media/image93.png"/><Relationship Id="rId4" Type="http://schemas.openxmlformats.org/officeDocument/2006/relationships/image" Target="../media/image260.png"/><Relationship Id="rId9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8.png"/><Relationship Id="rId12" Type="http://schemas.openxmlformats.org/officeDocument/2006/relationships/image" Target="../media/image108.png"/><Relationship Id="rId2" Type="http://schemas.openxmlformats.org/officeDocument/2006/relationships/image" Target="../media/image23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7.png"/><Relationship Id="rId5" Type="http://schemas.openxmlformats.org/officeDocument/2006/relationships/image" Target="../media/image30.png"/><Relationship Id="rId10" Type="http://schemas.openxmlformats.org/officeDocument/2006/relationships/image" Target="../media/image106.png"/><Relationship Id="rId4" Type="http://schemas.openxmlformats.org/officeDocument/2006/relationships/image" Target="../media/image234.png"/><Relationship Id="rId9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6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12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263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12" Type="http://schemas.openxmlformats.org/officeDocument/2006/relationships/image" Target="../media/image262.png"/><Relationship Id="rId17" Type="http://schemas.openxmlformats.org/officeDocument/2006/relationships/image" Target="../media/image267.png"/><Relationship Id="rId2" Type="http://schemas.openxmlformats.org/officeDocument/2006/relationships/image" Target="../media/image256.png"/><Relationship Id="rId16" Type="http://schemas.openxmlformats.org/officeDocument/2006/relationships/image" Target="../media/image2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11" Type="http://schemas.openxmlformats.org/officeDocument/2006/relationships/image" Target="../media/image261.png"/><Relationship Id="rId5" Type="http://schemas.openxmlformats.org/officeDocument/2006/relationships/image" Target="../media/image258.png"/><Relationship Id="rId15" Type="http://schemas.openxmlformats.org/officeDocument/2006/relationships/image" Target="../media/image265.png"/><Relationship Id="rId10" Type="http://schemas.openxmlformats.org/officeDocument/2006/relationships/image" Target="../media/image150.png"/><Relationship Id="rId4" Type="http://schemas.openxmlformats.org/officeDocument/2006/relationships/image" Target="../media/image257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76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2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7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11014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(VdW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704916" y="3994776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(VdW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995" y="3638287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164643" y="4101394"/>
            <a:ext cx="5969251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Multi-layered brushes exhibit increasingly sharp interfaces, leading to highly convoluted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366333" y="2370896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263552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2798885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3588033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3651698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2924440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222932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B20BA-AB43-1272-77D1-B317024945A8}"/>
              </a:ext>
            </a:extLst>
          </p:cNvPr>
          <p:cNvGrpSpPr/>
          <p:nvPr/>
        </p:nvGrpSpPr>
        <p:grpSpPr>
          <a:xfrm>
            <a:off x="6492270" y="4668940"/>
            <a:ext cx="2221083" cy="1984223"/>
            <a:chOff x="5453338" y="4737252"/>
            <a:chExt cx="2221083" cy="19842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1109B9-9C66-0DFA-3F97-8465D4D39A72}"/>
                </a:ext>
              </a:extLst>
            </p:cNvPr>
            <p:cNvSpPr txBox="1"/>
            <p:nvPr/>
          </p:nvSpPr>
          <p:spPr>
            <a:xfrm>
              <a:off x="5993493" y="4737252"/>
              <a:ext cx="9004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/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blipFill>
                  <a:blip r:embed="rId5"/>
                  <a:stretch>
                    <a:fillRect t="-4348" r="-43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95FCC8-656C-ED0D-EBCA-559D8E124279}"/>
                </a:ext>
              </a:extLst>
            </p:cNvPr>
            <p:cNvSpPr txBox="1"/>
            <p:nvPr/>
          </p:nvSpPr>
          <p:spPr>
            <a:xfrm>
              <a:off x="6224177" y="5731300"/>
              <a:ext cx="8597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ABCB36F-80FC-F871-FCB2-CCBE2F1FFF7B}"/>
                </a:ext>
              </a:extLst>
            </p:cNvPr>
            <p:cNvGrpSpPr/>
            <p:nvPr/>
          </p:nvGrpSpPr>
          <p:grpSpPr>
            <a:xfrm>
              <a:off x="5453338" y="5117223"/>
              <a:ext cx="1196748" cy="1604252"/>
              <a:chOff x="3378528" y="4939831"/>
              <a:chExt cx="1196748" cy="160425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25F7C6-D87A-5386-2F41-35B5418D945D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C21217C-21ED-7061-A784-40EF11C9B594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3E3B711-31C1-F28A-FDEB-C13391CF2100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5B45BCD-8812-73E4-D655-04DC892999E8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CB900E-A094-5CA7-9560-D3D592E35E53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88E1E-90D0-EB4F-FD73-BE5C54CD9647}"/>
                </a:ext>
              </a:extLst>
            </p:cNvPr>
            <p:cNvSpPr txBox="1"/>
            <p:nvPr/>
          </p:nvSpPr>
          <p:spPr>
            <a:xfrm>
              <a:off x="6163141" y="6211397"/>
              <a:ext cx="9066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CC76D-2466-39FD-2469-481C1D37E50B}"/>
              </a:ext>
            </a:extLst>
          </p:cNvPr>
          <p:cNvGrpSpPr/>
          <p:nvPr/>
        </p:nvGrpSpPr>
        <p:grpSpPr>
          <a:xfrm>
            <a:off x="754682" y="4754023"/>
            <a:ext cx="4197951" cy="1881507"/>
            <a:chOff x="-71227" y="4874990"/>
            <a:chExt cx="4197951" cy="188150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95C857-F5FB-0063-9CC0-6CA5EC5E5B7F}"/>
                </a:ext>
              </a:extLst>
            </p:cNvPr>
            <p:cNvSpPr txBox="1"/>
            <p:nvPr/>
          </p:nvSpPr>
          <p:spPr>
            <a:xfrm>
              <a:off x="-71227" y="4874990"/>
              <a:ext cx="32981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“… AQGEEEEEAEEGGEEAATTSPPA …”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368431-CAD1-26A7-3D61-C6673B79F623}"/>
                </a:ext>
              </a:extLst>
            </p:cNvPr>
            <p:cNvGrpSpPr/>
            <p:nvPr/>
          </p:nvGrpSpPr>
          <p:grpSpPr>
            <a:xfrm>
              <a:off x="2929976" y="5152245"/>
              <a:ext cx="1196748" cy="1604252"/>
              <a:chOff x="3378528" y="4939831"/>
              <a:chExt cx="1196748" cy="1604252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E7264E-0035-FFB1-B1E7-6D0803DA24BE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BB420C0-17C3-9AE0-D2DA-150F12F767AA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011CB34-B3D5-662A-8AEF-324D7D602B9A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CC001F2-F3F0-BCF3-C41D-F6961CC03DF0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CD189C-D936-35D7-E9D0-EF1F5D1D231A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F6E71F1-CFB9-5EDF-3740-C03BC8BC621D}"/>
                </a:ext>
              </a:extLst>
            </p:cNvPr>
            <p:cNvSpPr/>
            <p:nvPr/>
          </p:nvSpPr>
          <p:spPr>
            <a:xfrm rot="17038011">
              <a:off x="2922338" y="5587835"/>
              <a:ext cx="274817" cy="20517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3E403AA-D534-273F-5EEC-7CF68AB99793}"/>
                </a:ext>
              </a:extLst>
            </p:cNvPr>
            <p:cNvCxnSpPr>
              <a:cxnSpLocks/>
              <a:stCxn id="53" idx="7"/>
            </p:cNvCxnSpPr>
            <p:nvPr/>
          </p:nvCxnSpPr>
          <p:spPr>
            <a:xfrm flipH="1" flipV="1">
              <a:off x="2287683" y="5196553"/>
              <a:ext cx="725119" cy="3820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950520D-312A-678C-6356-87B87B063413}"/>
              </a:ext>
            </a:extLst>
          </p:cNvPr>
          <p:cNvSpPr/>
          <p:nvPr/>
        </p:nvSpPr>
        <p:spPr>
          <a:xfrm>
            <a:off x="5232564" y="5637383"/>
            <a:ext cx="912318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AB069-8976-75BA-D27A-D1E2EFFB363A}"/>
              </a:ext>
            </a:extLst>
          </p:cNvPr>
          <p:cNvSpPr txBox="1"/>
          <p:nvPr/>
        </p:nvSpPr>
        <p:spPr>
          <a:xfrm>
            <a:off x="4873698" y="5052608"/>
            <a:ext cx="15331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Coarse-grained mapping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C1EF7A-1C90-1FB1-C5D6-508A05D861ED}"/>
              </a:ext>
            </a:extLst>
          </p:cNvPr>
          <p:cNvSpPr txBox="1"/>
          <p:nvPr/>
        </p:nvSpPr>
        <p:spPr>
          <a:xfrm rot="16200000">
            <a:off x="7353221" y="52576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74" grpId="0" animBg="1"/>
      <p:bldP spid="76" grpId="0" animBg="1"/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2246FB-C580-9EAE-26E7-00F4E9892C7F}"/>
              </a:ext>
            </a:extLst>
          </p:cNvPr>
          <p:cNvSpPr txBox="1"/>
          <p:nvPr/>
        </p:nvSpPr>
        <p:spPr>
          <a:xfrm>
            <a:off x="8222441" y="1063668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104CA-D94E-CE94-7619-0B74E671C9B0}"/>
              </a:ext>
            </a:extLst>
          </p:cNvPr>
          <p:cNvSpPr/>
          <p:nvPr/>
        </p:nvSpPr>
        <p:spPr>
          <a:xfrm>
            <a:off x="7931912" y="1402222"/>
            <a:ext cx="1061364" cy="10955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3200" dirty="0"/>
              <a:t>Theoretical prediction matches 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100264" y="1594383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082221" y="1579462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082221" y="1604514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655126" y="6152614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082429" y="1604335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6911491" y="1579462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7968497" y="4591989"/>
            <a:ext cx="3849452" cy="165866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Sensitivity of brush is dependent on internal chain organization and cooperative collapse. </a:t>
            </a:r>
          </a:p>
          <a:p>
            <a:pPr algn="ctr"/>
            <a:endParaRPr lang="en-US" sz="1600" b="1" dirty="0">
              <a:solidFill>
                <a:sysClr val="windowText" lastClr="000000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This interactions is </a:t>
            </a:r>
            <a:r>
              <a:rPr lang="en-US" sz="16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conformations with dilute layers.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ACB24D-50DC-4D4B-B76D-73A584CC90D8}"/>
              </a:ext>
            </a:extLst>
          </p:cNvPr>
          <p:cNvSpPr txBox="1"/>
          <p:nvPr/>
        </p:nvSpPr>
        <p:spPr>
          <a:xfrm>
            <a:off x="4919746" y="6565575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Locked-in-layer model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600" dirty="0"/>
              <a:t>Future Work — </a:t>
            </a:r>
            <a:br>
              <a:rPr lang="en-US" sz="2600" dirty="0"/>
            </a:br>
            <a:r>
              <a:rPr lang="en-US" sz="2600" dirty="0"/>
              <a:t>    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418456" y="6631775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409977" y="4449964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</a:t>
            </a:r>
            <a:br>
              <a:rPr lang="en-US" sz="2400" dirty="0"/>
            </a:br>
            <a:r>
              <a:rPr lang="en-US" sz="2400" dirty="0"/>
              <a:t>    Effect of mixture compositions and sidearm sequences on neurofilaments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67099" y="4506680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130639" y="2346347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692633" y="2159848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97713" y="1136476"/>
            <a:ext cx="10997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Neurofilaments are mainly composed of 3 chain types (L/M/H), whose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Sidearms have evolved into considerably different sequences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400" dirty="0">
                    <a:hlinkClick r:id="rId2" action="ppaction://hlinksldjump"/>
                  </a:rPr>
                  <a:t>References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3" action="ppaction://hlinksldjump"/>
                  </a:rPr>
                  <a:t>Alexander-de </a:t>
                </a:r>
                <a:r>
                  <a:rPr lang="en-US" sz="1400" dirty="0" err="1">
                    <a:hlinkClick r:id="rId3" action="ppaction://hlinksldjump"/>
                  </a:rPr>
                  <a:t>Gennes</a:t>
                </a:r>
                <a:r>
                  <a:rPr lang="en-US" sz="1400" dirty="0">
                    <a:hlinkClick r:id="rId3" action="ppaction://hlinksldjump"/>
                  </a:rPr>
                  <a:t> Brush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Self-avoiding walk 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5" action="ppaction://hlinksldjump"/>
                  </a:rPr>
                  <a:t>Surface Force Apparatus</a:t>
                </a:r>
                <a:endParaRPr lang="en-US" sz="1400" dirty="0">
                  <a:hlinkClick r:id="rId6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 err="1">
                    <a:hlinkClick r:id="rId6" action="ppaction://hlinksldjump"/>
                  </a:rPr>
                  <a:t>SFBox</a:t>
                </a:r>
                <a:r>
                  <a:rPr lang="en-US" sz="1400" dirty="0">
                    <a:hlinkClick r:id="rId6" action="ppaction://hlinksldjump"/>
                  </a:rPr>
                  <a:t> numerical problem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7" action="ppaction://hlinksldjump"/>
                  </a:rPr>
                  <a:t>Borisov, 2001 (1Cd—1C)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8" action="ppaction://hlinksldjump"/>
                  </a:rPr>
                  <a:t>Block copolymer SCFT 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9" action="ppaction://hlinksldjump"/>
                  </a:rPr>
                  <a:t>Gaussian Chain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Flory-Huggins Interaction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0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hlinkClick r:id="rId10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1" action="ppaction://hlinksldjump"/>
                  </a:rPr>
                  <a:t>Hubbard-</a:t>
                </a:r>
                <a:r>
                  <a:rPr lang="en-US" sz="1400" dirty="0" err="1">
                    <a:hlinkClick r:id="rId11" action="ppaction://hlinksldjump"/>
                  </a:rPr>
                  <a:t>Stratonovich</a:t>
                </a:r>
                <a:r>
                  <a:rPr lang="en-US" sz="1400" dirty="0">
                    <a:hlinkClick r:id="rId11" action="ppaction://hlinksldjump"/>
                  </a:rPr>
                  <a:t> Transformation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2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12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2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2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>
                    <a:hlinkClick r:id="rId12" action="ppaction://hlinksldjump"/>
                  </a:rPr>
                  <a:t> derivation</a:t>
                </a:r>
                <a:endParaRPr lang="en-US" sz="14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3" action="ppaction://hlinksldjump"/>
                  </a:rPr>
                  <a:t>Flowchart</a:t>
                </a:r>
                <a:r>
                  <a:rPr lang="en-US" sz="1400" dirty="0"/>
                  <a:t> (</a:t>
                </a:r>
                <a:r>
                  <a:rPr lang="en-US" sz="1400" dirty="0" err="1"/>
                  <a:t>Numerics</a:t>
                </a:r>
                <a:r>
                  <a:rPr lang="en-US" sz="14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  <a:blipFill>
                <a:blip r:embed="rId14"/>
                <a:stretch>
                  <a:fillRect l="-13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527856" y="1049835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5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6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/>
              <p:nvPr/>
            </p:nvSpPr>
            <p:spPr>
              <a:xfrm>
                <a:off x="4800600" y="2000250"/>
                <a:ext cx="3314700" cy="3123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Results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2" action="ppaction://hlinksldjump"/>
                  </a:rPr>
                  <a:t>VdW EOS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3" action="ppaction://hlinksldjump"/>
                  </a:rPr>
                  <a:t>a040 video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Reflectivity 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hlinkClick r:id="rId24" action="ppaction://hlinksldjump"/>
                      </a:rPr>
                      <m:t>𝜒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’s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5" action="ppaction://hlinksldjump"/>
                  </a:rPr>
                  <a:t>Master Equation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NFH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6" action="ppaction://hlinksldjump"/>
                  </a:rPr>
                  <a:t>Henderson-Hasselbalch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7" action="ppaction://hlinksldjump"/>
                  </a:rPr>
                  <a:t>Phase transition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8" action="ppaction://hlinksldjump"/>
                  </a:rPr>
                  <a:t>1Cd, 2Cd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Future Work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9" action="ppaction://hlinksldjump"/>
                  </a:rPr>
                  <a:t>Self energy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30" action="ppaction://hlinksldjump"/>
                  </a:rPr>
                  <a:t>Volume fraction to mass fraction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000250"/>
                <a:ext cx="3314700" cy="3123932"/>
              </a:xfrm>
              <a:prstGeom prst="rect">
                <a:avLst/>
              </a:prstGeom>
              <a:blipFill>
                <a:blip r:embed="rId31"/>
                <a:stretch>
                  <a:fillRect l="-368" t="-195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6A50-B81E-7E93-4648-CD196B3B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7295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Self-avoiding walk &amp; Flory-Huggins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90C00-645B-5827-4CE9-4811CC03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98EF4-EB2F-9276-E2CA-7393804D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57" y="1043996"/>
            <a:ext cx="3225621" cy="25004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/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Size of polymer scales with fractal dimension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Flory scaling for linear chain in 2D: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=3/5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Numerical scaling for linear chain in 3D: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=0.588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cyclohexane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 temperature: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toluene (good solvent):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=0.59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blipFill>
                <a:blip r:embed="rId3"/>
                <a:stretch>
                  <a:fillRect l="-647" t="-1258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D62862-DD61-692A-D66A-88D0BEF22F23}"/>
              </a:ext>
            </a:extLst>
          </p:cNvPr>
          <p:cNvSpPr txBox="1"/>
          <p:nvPr/>
        </p:nvSpPr>
        <p:spPr>
          <a:xfrm>
            <a:off x="8072528" y="3341403"/>
            <a:ext cx="40908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3.1.2</a:t>
            </a:r>
            <a:endParaRPr lang="en-US" sz="1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EBA195-B6E6-D73B-BA92-078E51AFF512}"/>
              </a:ext>
            </a:extLst>
          </p:cNvPr>
          <p:cNvCxnSpPr/>
          <p:nvPr/>
        </p:nvCxnSpPr>
        <p:spPr>
          <a:xfrm>
            <a:off x="-9525" y="3625831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E25A76-0266-2F8C-4CFB-D2F2E72FA610}"/>
              </a:ext>
            </a:extLst>
          </p:cNvPr>
          <p:cNvGrpSpPr/>
          <p:nvPr/>
        </p:nvGrpSpPr>
        <p:grpSpPr>
          <a:xfrm>
            <a:off x="578586" y="3927192"/>
            <a:ext cx="6448709" cy="2692599"/>
            <a:chOff x="578586" y="3927192"/>
            <a:chExt cx="6448709" cy="26925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4431FD-EEA5-8121-D6BB-5199F22AD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35" y="4266223"/>
              <a:ext cx="2310316" cy="228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3B1A9F-EB88-DE91-FC43-6E07109E9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9235" y="4628530"/>
              <a:ext cx="2339499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4948E2-8037-0899-7592-90D07B2F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586" y="3927192"/>
              <a:ext cx="1581718" cy="201417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D66DE6-97E3-AC98-E7DE-10B2BC1D6834}"/>
                </a:ext>
              </a:extLst>
            </p:cNvPr>
            <p:cNvCxnSpPr>
              <a:cxnSpLocks/>
            </p:cNvCxnSpPr>
            <p:nvPr/>
          </p:nvCxnSpPr>
          <p:spPr>
            <a:xfrm>
              <a:off x="998253" y="4266223"/>
              <a:ext cx="0" cy="9436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DE7387-C0F8-B593-045B-71784149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145" y="5010584"/>
              <a:ext cx="2308402" cy="1992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17EB0DC-F288-86B2-914F-8EB451A79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586" y="5357052"/>
              <a:ext cx="1904999" cy="2065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DCE336B-922C-4679-582D-E16654325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8711" y="6080676"/>
              <a:ext cx="2937755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1391E5-DB86-F16E-B7B6-A9F442E5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9445" y="5664275"/>
              <a:ext cx="5657850" cy="299458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B435B9-5ACB-02E2-89E5-797DFCD28D45}"/>
                </a:ext>
              </a:extLst>
            </p:cNvPr>
            <p:cNvCxnSpPr>
              <a:cxnSpLocks/>
            </p:cNvCxnSpPr>
            <p:nvPr/>
          </p:nvCxnSpPr>
          <p:spPr>
            <a:xfrm>
              <a:off x="1517072" y="6018754"/>
              <a:ext cx="0" cy="601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32C4930-B22B-672E-7666-1D532CE23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560" t="1196"/>
            <a:stretch/>
          </p:blipFill>
          <p:spPr>
            <a:xfrm>
              <a:off x="1651561" y="6388721"/>
              <a:ext cx="3072657" cy="228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ABB2DE-CFAE-CFA6-01EE-1ECF53DE9CCA}"/>
              </a:ext>
            </a:extLst>
          </p:cNvPr>
          <p:cNvGrpSpPr/>
          <p:nvPr/>
        </p:nvGrpSpPr>
        <p:grpSpPr>
          <a:xfrm>
            <a:off x="7186612" y="3909539"/>
            <a:ext cx="3374161" cy="713367"/>
            <a:chOff x="7577137" y="4124268"/>
            <a:chExt cx="3374161" cy="71336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B6D4F2A-7D38-E2E2-45BA-417023CB5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77137" y="4124268"/>
              <a:ext cx="1890713" cy="23027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5ABB55-C0DC-5060-773E-BF62DAF6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34428" y="4607356"/>
              <a:ext cx="2916870" cy="230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69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VdW EOS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F7DDE-3CE5-9CA9-60A9-397B5B26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91" y="2366823"/>
            <a:ext cx="3252788" cy="650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D66C2-3322-044D-9014-CD638037FED4}"/>
              </a:ext>
            </a:extLst>
          </p:cNvPr>
          <p:cNvSpPr txBox="1"/>
          <p:nvPr/>
        </p:nvSpPr>
        <p:spPr>
          <a:xfrm>
            <a:off x="3267075" y="3105834"/>
            <a:ext cx="181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Intermolecular attraction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BCA65-A799-2374-0D5A-E2D6F42FCD64}"/>
              </a:ext>
            </a:extLst>
          </p:cNvPr>
          <p:cNvSpPr txBox="1"/>
          <p:nvPr/>
        </p:nvSpPr>
        <p:spPr>
          <a:xfrm>
            <a:off x="5195888" y="3133036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Repulsion (hard-core)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BA2429-8816-4FCC-463B-2126D841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3" y="4353294"/>
            <a:ext cx="2005012" cy="595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0DF372-F70A-623B-60CE-B9F8D357B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585" y="5334000"/>
            <a:ext cx="1130829" cy="2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VdW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18CDA18-B1AC-1DBF-8B0D-E8301F35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04" y="4231801"/>
            <a:ext cx="2061732" cy="708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0CB99-E1AA-B893-29B9-7A5F2928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fraction to mass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4C466-68E5-DD8C-48BF-6FDFF196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8CC0B1-4C66-1EDC-CA72-EFA98AA975CE}"/>
              </a:ext>
            </a:extLst>
          </p:cNvPr>
          <p:cNvGrpSpPr/>
          <p:nvPr/>
        </p:nvGrpSpPr>
        <p:grpSpPr>
          <a:xfrm>
            <a:off x="9082087" y="3289176"/>
            <a:ext cx="2867025" cy="1696571"/>
            <a:chOff x="9082087" y="1154906"/>
            <a:chExt cx="2867025" cy="16965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076312-8D50-F2F5-0906-49B467C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087" y="1154906"/>
              <a:ext cx="1838325" cy="1951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C7E84E-6EEE-96AB-E5FB-57D05EE3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2087" y="1498170"/>
              <a:ext cx="2867025" cy="2040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4D72E8-FA58-D6AA-2393-0C4CBF36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2137" y="1785313"/>
              <a:ext cx="1615775" cy="2497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86C9C-64B6-1AB8-0779-4EAC01A6F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04" r="1"/>
            <a:stretch/>
          </p:blipFill>
          <p:spPr>
            <a:xfrm>
              <a:off x="9707713" y="2075800"/>
              <a:ext cx="1615774" cy="2366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616F4C-F342-7937-59E3-C13204CB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82200" y="2400876"/>
              <a:ext cx="1595439" cy="2037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5018A4-0D06-5AA5-DBCE-B4667CB8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93346" y="2693371"/>
              <a:ext cx="1892001" cy="15810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D7EBA3E-3458-9233-194F-244793BA5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869" y="1097323"/>
            <a:ext cx="2278214" cy="54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07264-215D-7165-58CA-3A74C70FB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3904" y="3123912"/>
            <a:ext cx="2005179" cy="528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A2D19-021E-084C-A096-5372672399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0460" y="3825584"/>
            <a:ext cx="1362093" cy="20405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30C558-49D1-1694-A6DF-97AD6AA3E354}"/>
              </a:ext>
            </a:extLst>
          </p:cNvPr>
          <p:cNvCxnSpPr>
            <a:cxnSpLocks/>
          </p:cNvCxnSpPr>
          <p:nvPr/>
        </p:nvCxnSpPr>
        <p:spPr>
          <a:xfrm>
            <a:off x="2199204" y="3519851"/>
            <a:ext cx="0" cy="76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DB9EEE7-6041-0CD8-08F4-56BED79614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5659" y="4328415"/>
            <a:ext cx="1211370" cy="6385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BA4C16C-B1DA-C48B-2C99-671010F78C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1639" y="5052355"/>
            <a:ext cx="1871898" cy="6405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7232C74-2E0F-AD0B-1C1B-FA80377502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9044" y="5943920"/>
            <a:ext cx="1249975" cy="24154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E4EC54-215F-9DD5-8432-14ADD2A62988}"/>
              </a:ext>
            </a:extLst>
          </p:cNvPr>
          <p:cNvCxnSpPr>
            <a:cxnSpLocks/>
          </p:cNvCxnSpPr>
          <p:nvPr/>
        </p:nvCxnSpPr>
        <p:spPr>
          <a:xfrm>
            <a:off x="0" y="2831995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D5DB718-089F-E770-A34B-B92E1C34B644}"/>
              </a:ext>
            </a:extLst>
          </p:cNvPr>
          <p:cNvSpPr txBox="1"/>
          <p:nvPr/>
        </p:nvSpPr>
        <p:spPr>
          <a:xfrm>
            <a:off x="1007117" y="2333700"/>
            <a:ext cx="1057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Density of polymer non-trivial, but could use some scaling arguments (like Alexander-de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 brush)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B040FF5-E201-BC2F-55DE-89DA95E479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9069" y="1089723"/>
            <a:ext cx="1706261" cy="2205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9DE27EE-533D-6F8A-CB2F-B93FF47693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5854" y="1918481"/>
            <a:ext cx="1178576" cy="2172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ED79581-5178-1B6F-8E8D-432E0A7F6E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9918" y="5883605"/>
            <a:ext cx="1437752" cy="5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178338" y="6512975"/>
            <a:ext cx="39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6991" y="658599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7236" y="660814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458" y="6607987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178339" y="6520476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78725" y="6527977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5965" y="1041988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658" y="1054295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49647" y="106913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5370" y="1090906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46600" y="108031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96147" y="1096570"/>
              <a:ext cx="100225" cy="10612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7674</TotalTime>
  <Words>2727</Words>
  <Application>Microsoft Office PowerPoint</Application>
  <PresentationFormat>Widescreen</PresentationFormat>
  <Paragraphs>596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Theoretical prediction matches experimental results</vt:lpstr>
      <vt:lpstr>Summary</vt:lpstr>
      <vt:lpstr>Future Work —       Considering electrostatic fluctuations through the ion self energy</vt:lpstr>
      <vt:lpstr>Future Work —      Effect of mixture compositions and sidearm sequences on neurofilaments</vt:lpstr>
      <vt:lpstr>Acknowledgements</vt:lpstr>
      <vt:lpstr>Summary</vt:lpstr>
      <vt:lpstr>SI: Table of Contents</vt:lpstr>
      <vt:lpstr>References</vt:lpstr>
      <vt:lpstr>Alexander-de Gennes Brush</vt:lpstr>
      <vt:lpstr>Self-avoiding walk &amp; Flory-Huggins Interactions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SCFT Build-up — Flowchart </vt:lpstr>
      <vt:lpstr>VdW EOS</vt:lpstr>
      <vt:lpstr>Varying VdW (χ) at const. Electrostatic (α=0.40)</vt:lpstr>
      <vt:lpstr>Reflectivity — Different χ’s </vt:lpstr>
      <vt:lpstr>Reflectivity Master Equation Derivation</vt:lpstr>
      <vt:lpstr>Henderson-Hasselbalch</vt:lpstr>
      <vt:lpstr>NFH Phase Transition</vt:lpstr>
      <vt:lpstr>NFH 1Cd, 2Cd</vt:lpstr>
      <vt:lpstr>Self energy</vt:lpstr>
      <vt:lpstr>Volume fraction to mass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282</cp:revision>
  <dcterms:created xsi:type="dcterms:W3CDTF">2022-03-28T18:43:16Z</dcterms:created>
  <dcterms:modified xsi:type="dcterms:W3CDTF">2022-09-14T00:31:58Z</dcterms:modified>
</cp:coreProperties>
</file>